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312" r:id="rId5"/>
    <p:sldId id="398" r:id="rId6"/>
    <p:sldId id="461" r:id="rId7"/>
    <p:sldId id="510" r:id="rId8"/>
    <p:sldId id="529" r:id="rId9"/>
    <p:sldId id="509" r:id="rId10"/>
    <p:sldId id="505" r:id="rId11"/>
    <p:sldId id="547" r:id="rId12"/>
    <p:sldId id="506" r:id="rId13"/>
    <p:sldId id="507" r:id="rId14"/>
    <p:sldId id="548" r:id="rId15"/>
    <p:sldId id="508" r:id="rId16"/>
    <p:sldId id="482" r:id="rId17"/>
    <p:sldId id="483" r:id="rId18"/>
    <p:sldId id="530" r:id="rId19"/>
    <p:sldId id="495" r:id="rId20"/>
    <p:sldId id="496" r:id="rId21"/>
    <p:sldId id="497" r:id="rId22"/>
    <p:sldId id="549" r:id="rId23"/>
    <p:sldId id="550" r:id="rId24"/>
    <p:sldId id="498" r:id="rId25"/>
    <p:sldId id="551" r:id="rId26"/>
    <p:sldId id="499" r:id="rId27"/>
    <p:sldId id="500" r:id="rId28"/>
    <p:sldId id="501" r:id="rId29"/>
    <p:sldId id="502" r:id="rId30"/>
    <p:sldId id="513" r:id="rId31"/>
    <p:sldId id="552" r:id="rId32"/>
    <p:sldId id="504" r:id="rId33"/>
    <p:sldId id="563" r:id="rId34"/>
    <p:sldId id="532" r:id="rId35"/>
    <p:sldId id="534" r:id="rId36"/>
    <p:sldId id="442" r:id="rId37"/>
    <p:sldId id="553" r:id="rId38"/>
    <p:sldId id="554" r:id="rId39"/>
    <p:sldId id="555" r:id="rId40"/>
    <p:sldId id="556" r:id="rId41"/>
    <p:sldId id="440" r:id="rId42"/>
    <p:sldId id="546" r:id="rId43"/>
    <p:sldId id="537" r:id="rId44"/>
    <p:sldId id="539" r:id="rId45"/>
    <p:sldId id="561" r:id="rId46"/>
    <p:sldId id="558" r:id="rId47"/>
    <p:sldId id="559" r:id="rId48"/>
    <p:sldId id="560" r:id="rId49"/>
    <p:sldId id="540" r:id="rId50"/>
    <p:sldId id="443" r:id="rId51"/>
    <p:sldId id="535" r:id="rId52"/>
    <p:sldId id="571" r:id="rId53"/>
    <p:sldId id="538" r:id="rId54"/>
    <p:sldId id="541" r:id="rId55"/>
    <p:sldId id="536" r:id="rId56"/>
    <p:sldId id="542" r:id="rId57"/>
    <p:sldId id="446" r:id="rId58"/>
    <p:sldId id="445" r:id="rId59"/>
    <p:sldId id="518" r:id="rId60"/>
    <p:sldId id="567" r:id="rId61"/>
    <p:sldId id="568" r:id="rId62"/>
    <p:sldId id="569" r:id="rId63"/>
    <p:sldId id="570" r:id="rId64"/>
    <p:sldId id="447" r:id="rId65"/>
    <p:sldId id="511" r:id="rId66"/>
    <p:sldId id="448" r:id="rId67"/>
    <p:sldId id="575" r:id="rId68"/>
    <p:sldId id="574" r:id="rId69"/>
    <p:sldId id="515" r:id="rId70"/>
    <p:sldId id="450" r:id="rId71"/>
    <p:sldId id="533" r:id="rId72"/>
    <p:sldId id="566" r:id="rId73"/>
    <p:sldId id="401" r:id="rId74"/>
    <p:sldId id="402" r:id="rId75"/>
    <p:sldId id="565" r:id="rId76"/>
    <p:sldId id="643" r:id="rId77"/>
    <p:sldId id="577" r:id="rId78"/>
    <p:sldId id="576" r:id="rId79"/>
    <p:sldId id="51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4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33" autoAdjust="0"/>
    <p:restoredTop sz="92118" autoAdjust="0"/>
  </p:normalViewPr>
  <p:slideViewPr>
    <p:cSldViewPr snapToGrid="0">
      <p:cViewPr varScale="1">
        <p:scale>
          <a:sx n="102" d="100"/>
          <a:sy n="102" d="100"/>
        </p:scale>
        <p:origin x="150" y="180"/>
      </p:cViewPr>
      <p:guideLst/>
    </p:cSldViewPr>
  </p:slideViewPr>
  <p:outlineViewPr>
    <p:cViewPr>
      <p:scale>
        <a:sx n="33" d="100"/>
        <a:sy n="33" d="100"/>
      </p:scale>
      <p:origin x="0" y="-446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AA166-503A-4E2A-8454-02EC98F47B91}" type="doc">
      <dgm:prSet loTypeId="urn:microsoft.com/office/officeart/2005/8/layout/defaul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A545933-82E8-4457-AFDB-1DB33A8D815A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gm:t>
    </dgm:pt>
    <dgm:pt modelId="{E4F3FBA5-1F68-4F16-A27D-3A82AC661547}" type="par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F100B-6ECF-45D9-9267-03D38D4A21D0}" type="sib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1BCB6B-AEB3-44D1-8B03-3BE408E193B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gm:t>
    </dgm:pt>
    <dgm:pt modelId="{56DD6FC4-CC50-4EDA-9365-9EB32E740766}" type="par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B91F57-9BA5-452B-8679-8B962F12B24A}" type="sib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4B0542-353C-4C52-9F36-F02171725EA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gm:t>
    </dgm:pt>
    <dgm:pt modelId="{3D7AAE22-92D2-44CC-B707-C91B63EAC5EA}" type="sib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13E7BA-A7F7-405F-8FDA-C68019A49193}" type="par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BEE20C-8F8F-4941-AD73-6B5025B5F258}" type="pres">
      <dgm:prSet presAssocID="{3EFAA166-503A-4E2A-8454-02EC98F47B91}" presName="diagram" presStyleCnt="0">
        <dgm:presLayoutVars>
          <dgm:dir/>
          <dgm:resizeHandles val="exact"/>
        </dgm:presLayoutVars>
      </dgm:prSet>
      <dgm:spPr/>
    </dgm:pt>
    <dgm:pt modelId="{81D2C0B3-AB97-4ABD-8F6C-CD4088C4D18F}" type="pres">
      <dgm:prSet presAssocID="{154B0542-353C-4C52-9F36-F02171725EA2}" presName="node" presStyleLbl="node1" presStyleIdx="0" presStyleCnt="3">
        <dgm:presLayoutVars>
          <dgm:bulletEnabled val="1"/>
        </dgm:presLayoutVars>
      </dgm:prSet>
      <dgm:spPr/>
    </dgm:pt>
    <dgm:pt modelId="{D722AEBA-80CD-4348-944E-2CA6E0FA1CD5}" type="pres">
      <dgm:prSet presAssocID="{3D7AAE22-92D2-44CC-B707-C91B63EAC5EA}" presName="sibTrans" presStyleCnt="0"/>
      <dgm:spPr/>
    </dgm:pt>
    <dgm:pt modelId="{4992DD0A-45F6-42DD-864C-4E1F1A602C06}" type="pres">
      <dgm:prSet presAssocID="{2A545933-82E8-4457-AFDB-1DB33A8D815A}" presName="node" presStyleLbl="node1" presStyleIdx="1" presStyleCnt="3">
        <dgm:presLayoutVars>
          <dgm:bulletEnabled val="1"/>
        </dgm:presLayoutVars>
      </dgm:prSet>
      <dgm:spPr/>
    </dgm:pt>
    <dgm:pt modelId="{A6685D87-747C-44E5-BC0F-8A2C1C3B8F51}" type="pres">
      <dgm:prSet presAssocID="{1AFF100B-6ECF-45D9-9267-03D38D4A21D0}" presName="sibTrans" presStyleCnt="0"/>
      <dgm:spPr/>
    </dgm:pt>
    <dgm:pt modelId="{39CBA444-879F-4D76-8CC9-375715913D8D}" type="pres">
      <dgm:prSet presAssocID="{0E1BCB6B-AEB3-44D1-8B03-3BE408E193B5}" presName="node" presStyleLbl="node1" presStyleIdx="2" presStyleCnt="3">
        <dgm:presLayoutVars>
          <dgm:bulletEnabled val="1"/>
        </dgm:presLayoutVars>
      </dgm:prSet>
      <dgm:spPr/>
    </dgm:pt>
  </dgm:ptLst>
  <dgm:cxnLst>
    <dgm:cxn modelId="{09C45727-D3D1-4EFB-B484-1718F587975B}" type="presOf" srcId="{154B0542-353C-4C52-9F36-F02171725EA2}" destId="{81D2C0B3-AB97-4ABD-8F6C-CD4088C4D18F}" srcOrd="0" destOrd="0" presId="urn:microsoft.com/office/officeart/2005/8/layout/default"/>
    <dgm:cxn modelId="{85EB9966-F54E-4455-B0B2-AFF5659D951B}" type="presOf" srcId="{2A545933-82E8-4457-AFDB-1DB33A8D815A}" destId="{4992DD0A-45F6-42DD-864C-4E1F1A602C06}" srcOrd="0" destOrd="0" presId="urn:microsoft.com/office/officeart/2005/8/layout/default"/>
    <dgm:cxn modelId="{6C492CA0-7B23-4148-862C-E5E9D067FC5B}" srcId="{3EFAA166-503A-4E2A-8454-02EC98F47B91}" destId="{154B0542-353C-4C52-9F36-F02171725EA2}" srcOrd="0" destOrd="0" parTransId="{FE13E7BA-A7F7-405F-8FDA-C68019A49193}" sibTransId="{3D7AAE22-92D2-44CC-B707-C91B63EAC5EA}"/>
    <dgm:cxn modelId="{E4B3DEA7-0A60-4293-9757-C0C1259785E1}" srcId="{3EFAA166-503A-4E2A-8454-02EC98F47B91}" destId="{0E1BCB6B-AEB3-44D1-8B03-3BE408E193B5}" srcOrd="2" destOrd="0" parTransId="{56DD6FC4-CC50-4EDA-9365-9EB32E740766}" sibTransId="{81B91F57-9BA5-452B-8679-8B962F12B24A}"/>
    <dgm:cxn modelId="{3DFA3EE4-3D2B-4F96-9E0A-32431B4A951F}" srcId="{3EFAA166-503A-4E2A-8454-02EC98F47B91}" destId="{2A545933-82E8-4457-AFDB-1DB33A8D815A}" srcOrd="1" destOrd="0" parTransId="{E4F3FBA5-1F68-4F16-A27D-3A82AC661547}" sibTransId="{1AFF100B-6ECF-45D9-9267-03D38D4A21D0}"/>
    <dgm:cxn modelId="{BB2D8BF5-094C-4D9B-9F67-356070417095}" type="presOf" srcId="{0E1BCB6B-AEB3-44D1-8B03-3BE408E193B5}" destId="{39CBA444-879F-4D76-8CC9-375715913D8D}" srcOrd="0" destOrd="0" presId="urn:microsoft.com/office/officeart/2005/8/layout/default"/>
    <dgm:cxn modelId="{F36C1CF6-4564-4611-ADE2-70D04CB5A7A8}" type="presOf" srcId="{3EFAA166-503A-4E2A-8454-02EC98F47B91}" destId="{95BEE20C-8F8F-4941-AD73-6B5025B5F258}" srcOrd="0" destOrd="0" presId="urn:microsoft.com/office/officeart/2005/8/layout/default"/>
    <dgm:cxn modelId="{08B87CD8-CAEF-44A1-B9A5-3052D0A8206C}" type="presParOf" srcId="{95BEE20C-8F8F-4941-AD73-6B5025B5F258}" destId="{81D2C0B3-AB97-4ABD-8F6C-CD4088C4D18F}" srcOrd="0" destOrd="0" presId="urn:microsoft.com/office/officeart/2005/8/layout/default"/>
    <dgm:cxn modelId="{56CB5B69-0BAD-4C88-A74B-443D7DA61852}" type="presParOf" srcId="{95BEE20C-8F8F-4941-AD73-6B5025B5F258}" destId="{D722AEBA-80CD-4348-944E-2CA6E0FA1CD5}" srcOrd="1" destOrd="0" presId="urn:microsoft.com/office/officeart/2005/8/layout/default"/>
    <dgm:cxn modelId="{07B8E491-92AA-4294-B9D6-C78483F889CA}" type="presParOf" srcId="{95BEE20C-8F8F-4941-AD73-6B5025B5F258}" destId="{4992DD0A-45F6-42DD-864C-4E1F1A602C06}" srcOrd="2" destOrd="0" presId="urn:microsoft.com/office/officeart/2005/8/layout/default"/>
    <dgm:cxn modelId="{599CA486-DEBE-46B6-B422-96C45D972EBD}" type="presParOf" srcId="{95BEE20C-8F8F-4941-AD73-6B5025B5F258}" destId="{A6685D87-747C-44E5-BC0F-8A2C1C3B8F51}" srcOrd="3" destOrd="0" presId="urn:microsoft.com/office/officeart/2005/8/layout/default"/>
    <dgm:cxn modelId="{E2D24307-8CA5-474B-B5F6-A7FB5A3C1734}" type="presParOf" srcId="{95BEE20C-8F8F-4941-AD73-6B5025B5F258}" destId="{39CBA444-879F-4D76-8CC9-375715913D8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</dgm:pt>
    <dgm:pt modelId="{B37FD886-4111-4275-AEB7-422564C89554}" type="pres">
      <dgm:prSet presAssocID="{B5A2EF79-9A75-414A-B896-74B0A09EACA1}" presName="wedge1" presStyleLbl="node1" presStyleIdx="0" presStyleCnt="5"/>
      <dgm:spPr/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9F77339-C2F9-4711-9D8E-55EC93BD159B}" type="pres">
      <dgm:prSet presAssocID="{B5A2EF79-9A75-414A-B896-74B0A09EACA1}" presName="wedge2" presStyleLbl="node1" presStyleIdx="1" presStyleCnt="5"/>
      <dgm:spPr/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10125B8-15EC-4468-B380-417F0E0CFA22}" type="pres">
      <dgm:prSet presAssocID="{B5A2EF79-9A75-414A-B896-74B0A09EACA1}" presName="wedge3" presStyleLbl="node1" presStyleIdx="2" presStyleCnt="5"/>
      <dgm:spPr/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1B91C7-A391-43C8-8583-814FF234C7F5}" type="pres">
      <dgm:prSet presAssocID="{B5A2EF79-9A75-414A-B896-74B0A09EACA1}" presName="wedge4" presStyleLbl="node1" presStyleIdx="3" presStyleCnt="5"/>
      <dgm:spPr/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894ECB0-081C-4D76-8D8E-E90CF608B8CE}" type="pres">
      <dgm:prSet presAssocID="{B5A2EF79-9A75-414A-B896-74B0A09EACA1}" presName="wedge5" presStyleLbl="node1" presStyleIdx="4" presStyleCnt="5"/>
      <dgm:spPr/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</dgm:pt>
    <dgm:pt modelId="{B37FD886-4111-4275-AEB7-422564C89554}" type="pres">
      <dgm:prSet presAssocID="{B5A2EF79-9A75-414A-B896-74B0A09EACA1}" presName="wedge1" presStyleLbl="node1" presStyleIdx="0" presStyleCnt="5"/>
      <dgm:spPr/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9F77339-C2F9-4711-9D8E-55EC93BD159B}" type="pres">
      <dgm:prSet presAssocID="{B5A2EF79-9A75-414A-B896-74B0A09EACA1}" presName="wedge2" presStyleLbl="node1" presStyleIdx="1" presStyleCnt="5"/>
      <dgm:spPr/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10125B8-15EC-4468-B380-417F0E0CFA22}" type="pres">
      <dgm:prSet presAssocID="{B5A2EF79-9A75-414A-B896-74B0A09EACA1}" presName="wedge3" presStyleLbl="node1" presStyleIdx="2" presStyleCnt="5"/>
      <dgm:spPr/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1B91C7-A391-43C8-8583-814FF234C7F5}" type="pres">
      <dgm:prSet presAssocID="{B5A2EF79-9A75-414A-B896-74B0A09EACA1}" presName="wedge4" presStyleLbl="node1" presStyleIdx="3" presStyleCnt="5"/>
      <dgm:spPr/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894ECB0-081C-4D76-8D8E-E90CF608B8CE}" type="pres">
      <dgm:prSet presAssocID="{B5A2EF79-9A75-414A-B896-74B0A09EACA1}" presName="wedge5" presStyleLbl="node1" presStyleIdx="4" presStyleCnt="5"/>
      <dgm:spPr/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2C0B3-AB97-4ABD-8F6C-CD4088C4D18F}">
      <dsp:nvSpPr>
        <dsp:cNvPr id="0" name=""/>
        <dsp:cNvSpPr/>
      </dsp:nvSpPr>
      <dsp:spPr>
        <a:xfrm>
          <a:off x="18756" y="552"/>
          <a:ext cx="3307895" cy="1984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sp:txBody>
      <dsp:txXfrm>
        <a:off x="18756" y="552"/>
        <a:ext cx="3307895" cy="1984737"/>
      </dsp:txXfrm>
    </dsp:sp>
    <dsp:sp modelId="{4992DD0A-45F6-42DD-864C-4E1F1A602C06}">
      <dsp:nvSpPr>
        <dsp:cNvPr id="0" name=""/>
        <dsp:cNvSpPr/>
      </dsp:nvSpPr>
      <dsp:spPr>
        <a:xfrm>
          <a:off x="3657441" y="552"/>
          <a:ext cx="3307895" cy="1984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sp:txBody>
      <dsp:txXfrm>
        <a:off x="3657441" y="552"/>
        <a:ext cx="3307895" cy="1984737"/>
      </dsp:txXfrm>
    </dsp:sp>
    <dsp:sp modelId="{39CBA444-879F-4D76-8CC9-375715913D8D}">
      <dsp:nvSpPr>
        <dsp:cNvPr id="0" name=""/>
        <dsp:cNvSpPr/>
      </dsp:nvSpPr>
      <dsp:spPr>
        <a:xfrm>
          <a:off x="1838098" y="2316079"/>
          <a:ext cx="3307895" cy="1984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sp:txBody>
      <dsp:txXfrm>
        <a:off x="1838098" y="2316079"/>
        <a:ext cx="3307895" cy="1984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2020/05/06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2020/05/06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360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73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702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4416588" cy="4750386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326386"/>
            <a:ext cx="4416587" cy="117161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5896" y="1083174"/>
            <a:ext cx="8623663" cy="2387600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5896" y="3562849"/>
            <a:ext cx="8623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9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16" y="322272"/>
            <a:ext cx="11340000" cy="986602"/>
          </a:xfrm>
        </p:spPr>
        <p:txBody>
          <a:bodyPr/>
          <a:lstStyle>
            <a:lvl1pPr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1912"/>
            <a:ext cx="11340000" cy="4718304"/>
          </a:xfrm>
        </p:spPr>
        <p:txBody>
          <a:bodyPr anchor="t"/>
          <a:lstStyle>
            <a:lvl1pPr algn="l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8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8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18237"/>
          </a:xfrm>
        </p:spPr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3632" y="6148626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ZA" sz="2000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										         </a:t>
            </a:r>
            <a:fld id="{A92BB4FB-1C18-4FA7-BD73-6285B7FF2180}" type="slidenum">
              <a:rPr lang="en-ZA" sz="2000" i="1" baseline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‹#›</a:t>
            </a:fld>
            <a:endParaRPr lang="en-ZA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78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Xrr8f" TargetMode="External"/><Relationship Id="rId2" Type="http://schemas.openxmlformats.org/officeDocument/2006/relationships/hyperlink" Target="https://bit.ly/3dKIuuP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ftp://140.118.127.12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028A9-760B-4DC3-91EF-10DF3D68F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Project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Gloomhaven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306DC-975E-41E7-890C-016C4E27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物件導向程式設計實習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期末專案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4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90" y="1308874"/>
            <a:ext cx="4503810" cy="4526672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EF312A-A1A2-AD4A-9711-8A85E9B9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6138921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攻擊玩家的角色，阻礙玩家通關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每種怪物都有兩種級別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普通怪物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菁英怪物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兩種級別的怪物基礎數值有所差異，但行動卡組相同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遊戲開始時會透過初始資料文件為遊戲注入設定好的怪物訊息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4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卡牌由敏捷值、多條技能和重洗標記組成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每種怪物擁有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張卡牌，怪物的行動由卡牌決定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卡牌技能後面的數字代表該技能的調整值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表示怪物對目標造成本身基礎攻擊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的傷害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8">
            <a:extLst>
              <a:ext uri="{FF2B5EF4-FFF2-40B4-BE49-F238E27FC236}">
                <a16:creationId xmlns:a16="http://schemas.microsoft.com/office/drawing/2014/main" id="{CD2BC18A-5325-4C41-8250-A825B50F9DB4}"/>
              </a:ext>
            </a:extLst>
          </p:cNvPr>
          <p:cNvGrpSpPr>
            <a:grpSpLocks noChangeAspect="1"/>
          </p:cNvGrpSpPr>
          <p:nvPr/>
        </p:nvGrpSpPr>
        <p:grpSpPr>
          <a:xfrm>
            <a:off x="8775740" y="1464547"/>
            <a:ext cx="2700000" cy="1802394"/>
            <a:chOff x="7227277" y="894703"/>
            <a:chExt cx="4679515" cy="3123825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22D019D0-EFC5-2844-9A7A-5076D3BDC714}"/>
                </a:ext>
              </a:extLst>
            </p:cNvPr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0" name="圖片 2">
                <a:extLst>
                  <a:ext uri="{FF2B5EF4-FFF2-40B4-BE49-F238E27FC236}">
                    <a16:creationId xmlns:a16="http://schemas.microsoft.com/office/drawing/2014/main" id="{9ADE02CD-C24D-7D4F-8316-7CF5A7CD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1" name="圖片 1">
                <a:extLst>
                  <a:ext uri="{FF2B5EF4-FFF2-40B4-BE49-F238E27FC236}">
                    <a16:creationId xmlns:a16="http://schemas.microsoft.com/office/drawing/2014/main" id="{64EC30A4-B4CC-D244-BCD8-4E77CE9CE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9" name="圖片 7">
              <a:extLst>
                <a:ext uri="{FF2B5EF4-FFF2-40B4-BE49-F238E27FC236}">
                  <a16:creationId xmlns:a16="http://schemas.microsoft.com/office/drawing/2014/main" id="{73973130-D4A6-C341-9A1A-991D17C4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95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683074"/>
              </p:ext>
            </p:extLst>
          </p:nvPr>
        </p:nvGraphicFramePr>
        <p:xfrm>
          <a:off x="331416" y="40956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怪物名字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8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基礎射程距離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基礎攻擊傷害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該怪物的基礎數值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主要是用來輔助行動卡組的敘述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射程距離為“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0”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表示為近戰怪物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行動卡組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該怪物的所有行動牌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F520C-FC9C-F540-8C31-A78EEFD3E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怪物名字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基礎攻擊傷害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基礎射程距離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行動卡組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019758" cy="4718304"/>
          </a:xfrm>
        </p:spPr>
        <p:txBody>
          <a:bodyPr/>
          <a:lstStyle/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地圖由若干個以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門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相連的房間組成。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地圖上分佈著不同種類的怪物。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地圖上會有若干個可供角色選擇的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起始位置     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。  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角色起始位置所在的房間為可視區域。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玩家打開了當前可視區域的門後，與該門聯通的房間即轉變為可視區域。</a:t>
            </a:r>
            <a:endParaRPr lang="zh-TW" altLang="en-US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58" y="204231"/>
            <a:ext cx="4520534" cy="5819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2C582-8110-0F47-9362-863172EC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33" y="2743550"/>
            <a:ext cx="913182" cy="8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CEB972-382D-1E46-81C8-B36B767246E0}"/>
              </a:ext>
            </a:extLst>
          </p:cNvPr>
          <p:cNvSpPr/>
          <p:nvPr/>
        </p:nvSpPr>
        <p:spPr>
          <a:xfrm>
            <a:off x="8906097" y="3774558"/>
            <a:ext cx="2987748" cy="224921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C9A284-6E4B-F84F-AFA8-2BCF1255F88B}"/>
              </a:ext>
            </a:extLst>
          </p:cNvPr>
          <p:cNvSpPr txBox="1"/>
          <p:nvPr/>
        </p:nvSpPr>
        <p:spPr>
          <a:xfrm>
            <a:off x="9576390" y="4714497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初始可視區域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82BC23-A9CF-B94C-8C02-022A8687D01D}"/>
              </a:ext>
            </a:extLst>
          </p:cNvPr>
          <p:cNvSpPr/>
          <p:nvPr/>
        </p:nvSpPr>
        <p:spPr>
          <a:xfrm>
            <a:off x="10182003" y="3621115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3DBA71-31C6-1F48-8474-873544B8D408}"/>
              </a:ext>
            </a:extLst>
          </p:cNvPr>
          <p:cNvSpPr/>
          <p:nvPr/>
        </p:nvSpPr>
        <p:spPr>
          <a:xfrm>
            <a:off x="9440892" y="1880202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CAA8EA-0B26-6F4B-8AC6-EE3FFDD8A2BD}"/>
              </a:ext>
            </a:extLst>
          </p:cNvPr>
          <p:cNvSpPr txBox="1"/>
          <p:nvPr/>
        </p:nvSpPr>
        <p:spPr>
          <a:xfrm>
            <a:off x="9686971" y="1913503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1760A-D521-EB43-A65E-C34F37898B14}"/>
              </a:ext>
            </a:extLst>
          </p:cNvPr>
          <p:cNvSpPr txBox="1"/>
          <p:nvPr/>
        </p:nvSpPr>
        <p:spPr>
          <a:xfrm>
            <a:off x="10448260" y="3673470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</p:spTree>
    <p:extLst>
      <p:ext uri="{BB962C8B-B14F-4D97-AF65-F5344CB8AC3E}">
        <p14:creationId xmlns:p14="http://schemas.microsoft.com/office/powerpoint/2010/main" val="357142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988460"/>
              </p:ext>
            </p:extLst>
          </p:nvPr>
        </p:nvGraphicFramePr>
        <p:xfrm>
          <a:off x="563592" y="3742167"/>
          <a:ext cx="10800000" cy="1752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本體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包含空地、障礙物、門等資訊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可選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角色起始可選位置，有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怪物會出現的位置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2, 3, 4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個角色遊玩時配置不同（位置不變），有可能該位置不出怪物，或變更強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0D8B532-A3B0-E04E-99BC-CD34232D7B7B}"/>
              </a:ext>
            </a:extLst>
          </p:cNvPr>
          <p:cNvSpPr/>
          <p:nvPr/>
        </p:nvSpPr>
        <p:spPr>
          <a:xfrm>
            <a:off x="5963592" y="3244334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81C5-FE86-4B4C-8497-0785D2FF7CE7}"/>
              </a:ext>
            </a:extLst>
          </p:cNvPr>
          <p:cNvSpPr txBox="1">
            <a:spLocks/>
          </p:cNvSpPr>
          <p:nvPr/>
        </p:nvSpPr>
        <p:spPr>
          <a:xfrm>
            <a:off x="410735" y="1437375"/>
            <a:ext cx="1080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個欄位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地圖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本體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可選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起始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遊戲實際運行流程</a:t>
            </a:r>
          </a:p>
        </p:txBody>
      </p:sp>
    </p:spTree>
    <p:extLst>
      <p:ext uri="{BB962C8B-B14F-4D97-AF65-F5344CB8AC3E}">
        <p14:creationId xmlns:p14="http://schemas.microsoft.com/office/powerpoint/2010/main" val="386973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992403"/>
              </p:ext>
            </p:extLst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70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598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53124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角色選擇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這一輪的</a:t>
            </a: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行動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角色有兩種行動選擇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出牌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：打出兩張手牌，決定其中一張的敏捷值作為當前敏捷值，根據手牌的行動規則行動，行動後的手牌將移至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棄牌堆。</a:t>
            </a:r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長休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：需滿足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卡牌數量為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兩張以上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，角色選擇長休即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且該輪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敏捷值設為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99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，角色需決定從棄牌堆捨棄一張牌並將剩餘卡牌加回手牌。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892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31919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手牌少於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張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只能選擇長休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不能打出兩張技能卡或長休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（指手牌與棄牌堆皆少於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張時），則該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角色立刻死亡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" name="群組 6">
            <a:extLst>
              <a:ext uri="{FF2B5EF4-FFF2-40B4-BE49-F238E27FC236}">
                <a16:creationId xmlns:a16="http://schemas.microsoft.com/office/drawing/2014/main" id="{6C3A7BB2-5A1E-2448-AB80-E654B8116F8C}"/>
              </a:ext>
            </a:extLst>
          </p:cNvPr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11" name="圖片 7">
              <a:extLst>
                <a:ext uri="{FF2B5EF4-FFF2-40B4-BE49-F238E27FC236}">
                  <a16:creationId xmlns:a16="http://schemas.microsoft.com/office/drawing/2014/main" id="{77D2F017-2265-134C-8584-AD692801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12" name="圖片 8">
              <a:extLst>
                <a:ext uri="{FF2B5EF4-FFF2-40B4-BE49-F238E27FC236}">
                  <a16:creationId xmlns:a16="http://schemas.microsoft.com/office/drawing/2014/main" id="{E6F75219-FC58-304F-A4A7-C51010E4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67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操作範例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781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91618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823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82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為所有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已出現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隨機抽一張行動卡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左上角表示該怪物本輪的敏捷值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數值的增減值表示基礎值的增減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8762902" y="1704365"/>
            <a:ext cx="2700000" cy="1802394"/>
            <a:chOff x="7227277" y="894703"/>
            <a:chExt cx="4679515" cy="3123825"/>
          </a:xfrm>
        </p:grpSpPr>
        <p:grpSp>
          <p:nvGrpSpPr>
            <p:cNvPr id="4" name="群組 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331416" y="5704645"/>
            <a:ext cx="10296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舉例：該怪物基礎攻擊為</a:t>
            </a:r>
            <a:r>
              <a:rPr lang="en-US" altLang="zh-TW" sz="2400" dirty="0">
                <a:solidFill>
                  <a:schemeClr val="bg1"/>
                </a:solidFill>
              </a:rPr>
              <a:t>3</a:t>
            </a:r>
            <a:r>
              <a:rPr lang="zh-TW" altLang="en-US" sz="2400" dirty="0">
                <a:solidFill>
                  <a:schemeClr val="bg1"/>
                </a:solidFill>
              </a:rPr>
              <a:t>，則依照右圖這張行動卡，本輪該攻擊</a:t>
            </a:r>
            <a:r>
              <a:rPr lang="en-US" altLang="zh-TW" sz="2400" dirty="0">
                <a:solidFill>
                  <a:schemeClr val="bg1"/>
                </a:solidFill>
              </a:rPr>
              <a:t>4</a:t>
            </a:r>
            <a:r>
              <a:rPr lang="zh-TW" altLang="en-US" sz="2400" dirty="0">
                <a:solidFill>
                  <a:schemeClr val="bg1"/>
                </a:solidFill>
              </a:rPr>
              <a:t>點傷害</a:t>
            </a: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69546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32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859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角色與怪物的操作有各自不同的模式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32000" y="2162033"/>
            <a:ext cx="2700000" cy="3803478"/>
            <a:chOff x="7752127" y="3250830"/>
            <a:chExt cx="2102273" cy="296146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218579" y="2179704"/>
            <a:ext cx="2700000" cy="3785807"/>
            <a:chOff x="9954984" y="3250830"/>
            <a:chExt cx="2112086" cy="296146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grpSp>
        <p:nvGrpSpPr>
          <p:cNvPr id="13" name="群組 12"/>
          <p:cNvGrpSpPr>
            <a:grpSpLocks noChangeAspect="1"/>
          </p:cNvGrpSpPr>
          <p:nvPr/>
        </p:nvGrpSpPr>
        <p:grpSpPr>
          <a:xfrm>
            <a:off x="7225290" y="2179704"/>
            <a:ext cx="2700000" cy="1802394"/>
            <a:chOff x="7227277" y="894703"/>
            <a:chExt cx="4679515" cy="3123825"/>
          </a:xfrm>
        </p:grpSpPr>
        <p:grpSp>
          <p:nvGrpSpPr>
            <p:cNvPr id="14" name="群組 1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68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314962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從打出的牌中，選擇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一張技能卡的上半部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另一張的下半部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來執行（順序與以哪張作為敏捷值沒有關係）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上往下依序執行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技能卡內的動作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每執行完一張，則將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該牌移動到棄牌堆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746962" y="1581912"/>
            <a:ext cx="2102273" cy="2961463"/>
            <a:chOff x="7752127" y="3250830"/>
            <a:chExt cx="2102273" cy="296146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9949819" y="1581912"/>
            <a:ext cx="2112086" cy="2961463"/>
            <a:chOff x="9954984" y="3250830"/>
            <a:chExt cx="2112086" cy="296146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331416" y="509988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舉例：本輪打出右邊兩張卡，有四種選擇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2.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3.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4.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</a:p>
          <a:p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3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若角色的動作為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長休，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則做以下兩件事情：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從棄牌堆中選擇一張移除，並將剩下的加回手牌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40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怪物會依照行動卡上的技能敘述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依序執行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當怪物執行完行動卡後，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該卡也會丟到棄牌堆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技能敘述總共有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(Move)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、攻擊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(Attack)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、回血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(Heal)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、護甲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(Shield)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</a:t>
            </a:r>
          </a:p>
        </p:txBody>
      </p:sp>
    </p:spTree>
    <p:extLst>
      <p:ext uri="{BB962C8B-B14F-4D97-AF65-F5344CB8AC3E}">
        <p14:creationId xmlns:p14="http://schemas.microsoft.com/office/powerpoint/2010/main" val="2772654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730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53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回合結算階段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行動卡有重洗標誌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牌組的棄牌堆洗回牌組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站在門上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地圖顯示區已經沒有怪物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門開啟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判斷是否完成過關或失敗條件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過關條件：所有怪物死亡且所有門皆已開啟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失敗條件：所有角色已經死亡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97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是一款角色合作與怪物戰鬥的遊戲</a:t>
            </a: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每次戰鬥都是一個劇本，包含故事、出場怪物、地形等資訊，角色需要在戰鬥中獲勝，並逐漸完成故事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1999" y="5376886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介紹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2"/>
              </a:rPr>
              <a:t>https://bit.ly/3dKIuuP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3"/>
              </a:rPr>
              <a:t>https://bit.ly/2wXrr8f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24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操作範例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 =0                                      DEBUG_MODE=1</a:t>
            </a: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b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※DEBUG_MODE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主要是展示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getchar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的功用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DEBUG_MODE=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501" y="2206308"/>
            <a:ext cx="5873550" cy="3072117"/>
          </a:xfrm>
          <a:prstGeom prst="rect">
            <a:avLst/>
          </a:prstGeom>
        </p:spPr>
      </p:pic>
      <p:pic>
        <p:nvPicPr>
          <p:cNvPr id="3" name="DEBUG_MODE=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5102" y="2206308"/>
            <a:ext cx="5873550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遊戲主程式開發之規格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詳細規格請參考遊戲規格書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-Excel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402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83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功能：開始新的遊戲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先把角色資料（文字檔）與怪物資料（文字檔）放進主程式所在資料夾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打開指令視窗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bash)</a:t>
            </a: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輸入以下指令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主程式執行檔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&gt;.exe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&lt;DEBUG_MODE&gt;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檔案名稱與除錯模式會透過程式執行參數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Arial" panose="020B0604020202020204" pitchFamily="34" charset="0"/>
                <a:ea typeface="微軟正黑體" panose="020B0604030504040204" pitchFamily="34" charset="-120"/>
              </a:rPr>
              <a:t>args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61" y="4543426"/>
            <a:ext cx="7545856" cy="3238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6740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：角色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2834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48448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08302">
                  <a:extLst>
                    <a:ext uri="{9D8B030D-6E8A-4147-A177-3AD203B41FA5}">
                      <a16:colId xmlns:a16="http://schemas.microsoft.com/office/drawing/2014/main" val="177881426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endParaRPr lang="en-US" altLang="zh-TW" b="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(n + 2)  + 1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隻角色資料，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+ 2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角色的基本資料（包含角色名稱、角色血量、角色起始手牌數量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（表示此角色可選手牌有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張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38478"/>
                  </a:ext>
                </a:extLst>
              </a:tr>
              <a:tr h="1405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單一手牌資料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800" b="0" kern="1200" baseline="-250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單張手牌內容（包含卡片編號、敏捷值、上半部技能敘述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、一個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號是用來分隔上半部技能敘述和下半部技能敘述）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91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579130" y="1284381"/>
          <a:ext cx="2489200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Image" r:id="rId3" imgW="2488680" imgH="3403080" progId="Photoshop.Image.13">
                  <p:embed/>
                </p:oleObj>
              </mc:Choice>
              <mc:Fallback>
                <p:oleObj name="Image" r:id="rId3" imgW="2488680" imgH="3403080" progId="Photoshop.Image.13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9130" y="1284381"/>
                        <a:ext cx="2489200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：角色資料範例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(character1.txt)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31416" y="1398678"/>
            <a:ext cx="4987680" cy="4041190"/>
            <a:chOff x="2099975" y="1721584"/>
            <a:chExt cx="4987680" cy="404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975" y="1721584"/>
              <a:ext cx="4987680" cy="404119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584939" y="3193255"/>
              <a:ext cx="4264270" cy="20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</p:grpSp>
      <p:cxnSp>
        <p:nvCxnSpPr>
          <p:cNvPr id="9" name="直線單箭頭接點 8"/>
          <p:cNvCxnSpPr>
            <a:stCxn id="13" idx="3"/>
            <a:endCxn id="12" idx="1"/>
          </p:cNvCxnSpPr>
          <p:nvPr/>
        </p:nvCxnSpPr>
        <p:spPr>
          <a:xfrm>
            <a:off x="5080650" y="2974531"/>
            <a:ext cx="2498480" cy="11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10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7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582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44341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73679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6355309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* 7 + 1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  <a:p>
                      <a:endParaRPr lang="zh-TW" altLang="en-US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種怪物資料）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7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怪物的基本資料（包含怪物名稱、普通等級之血量、普通等級之攻擊傷害、普通等級之射程、菁英等級之血量、菁英等級之攻擊傷害、菁英等級之射程，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</a:p>
                    <a:p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單張行動卡內容（包含怪物名稱、卡片編號、敏捷值、技能敘述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、是否有重洗標誌）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表示有重洗標誌，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則表示沒有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怪物的技能敘述攻擊和移動和射程數值皆為調整值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近戰怪物不會有遠程攻擊，遠程怪物不會有近戰攻擊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en-US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757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64373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怪物行動卡中一定會有至少一張有重洗標誌</a:t>
            </a:r>
          </a:p>
        </p:txBody>
      </p:sp>
    </p:spTree>
    <p:extLst>
      <p:ext uri="{BB962C8B-B14F-4D97-AF65-F5344CB8AC3E}">
        <p14:creationId xmlns:p14="http://schemas.microsoft.com/office/powerpoint/2010/main" val="328996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(monster1.txt)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36" y="1660566"/>
            <a:ext cx="6046959" cy="3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8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21561"/>
              </p:ext>
            </p:extLst>
          </p:nvPr>
        </p:nvGraphicFramePr>
        <p:xfrm>
          <a:off x="331416" y="1308874"/>
          <a:ext cx="10800000" cy="22047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15945192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92440418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3128492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88174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dirty="0"/>
                        <a:t>DEBUG_MODE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不啟動，與原始功能無異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09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啟動，以下幾點將會套用：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怪物行動卡為依序出牌，第一輪打編號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，第二輪打出編號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若出現重洗標誌則將棄牌堆洗回去後，重新從編號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開始。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每隻怪物動作完後，不需要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</a:rPr>
                        <a:t>getchar</a:t>
                      </a:r>
                      <a:r>
                        <a:rPr lang="en-US" altLang="zh-TW" dirty="0"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zh-TW" altLang="en-US" dirty="0"/>
                        <a:t>等待。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0634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此功能是為了方便測試而使用</a:t>
            </a:r>
          </a:p>
        </p:txBody>
      </p:sp>
    </p:spTree>
    <p:extLst>
      <p:ext uri="{BB962C8B-B14F-4D97-AF65-F5344CB8AC3E}">
        <p14:creationId xmlns:p14="http://schemas.microsoft.com/office/powerpoint/2010/main" val="391212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功能：決定是否要開始遊戲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來開始遊戲，或輸入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來結束遊戲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b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play</a:t>
            </a:r>
          </a:p>
        </p:txBody>
      </p:sp>
    </p:spTree>
    <p:extLst>
      <p:ext uri="{BB962C8B-B14F-4D97-AF65-F5344CB8AC3E}">
        <p14:creationId xmlns:p14="http://schemas.microsoft.com/office/powerpoint/2010/main" val="240579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是依照</a:t>
            </a:r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的遊戲規則加以修改後出題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為求實作方便，本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主要實作其戰鬥部分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，與原始遊戲規則有些差異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900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功能：決定出場角色與要攜帶技能卡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玩家輸入角色數量（數字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2 - 4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）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玩家使用以下指令選擇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出場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（名稱）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技能卡（數字）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角色名稱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2…</a:t>
            </a:r>
            <a:b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brute 0 1 2 3 4 5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出場角色可以重複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技能卡輸入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數量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為起始手牌數量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154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功能：決定劇本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玩家輸入地圖名稱，副檔名為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.txt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根據玩家輸入的地圖名稱讀取地圖檔案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格式：地圖名稱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map1.txt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021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地圖資料格式</a:t>
            </a:r>
          </a:p>
        </p:txBody>
      </p:sp>
      <p:graphicFrame>
        <p:nvGraphicFramePr>
          <p:cNvPr id="8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6228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70863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61341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89945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b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+ j + 3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（表示地圖為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大小，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地圖本體</a:t>
                      </a:r>
                      <a:b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m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格，代表地圖，地圖圖標請參考「地圖資料圖標」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  <a:b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</a:br>
                      <a:endParaRPr lang="en-US" altLang="zh-TW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會有四個點，以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的形式表示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左上角為原點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(0,0)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，往右往下為正，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column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row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5986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b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j + 1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個怪物與其位置，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257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單一怪物位置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-250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怪物位置資訊（包含怪物名字、怪物座標、兩隻角色時的怪物類型、三隻角色時的怪物類型、四隻角色時的怪物類型），請參考「地圖怪物資訊」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5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圖資料圖標</a:t>
            </a: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牆壁，無法通過且沒有視野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普通地板，可以通過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障礙物，無法通過但有視野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門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在每輪結束時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當角色停在門上且場上沒有怪物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將會開啟下一間房間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開啟後變為普通地板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在未開啟前對怪物來說是障礙物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024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圖怪物資訊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3012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出現怪物名稱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出現座標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兩隻角色時的怪物類型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三隻角色時的怪物類型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四隻角色時的怪物類型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三種情境時的怪物類型，有以下三種：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不出現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菁英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33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(map1.txt)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288120" y="3516923"/>
            <a:ext cx="870438" cy="624254"/>
          </a:xfrm>
          <a:prstGeom prst="rightArrow">
            <a:avLst/>
          </a:prstGeom>
          <a:solidFill>
            <a:schemeClr val="accent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zh-TW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54" y="1308874"/>
            <a:ext cx="3220471" cy="53335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2" y="1295223"/>
            <a:ext cx="4417796" cy="52990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531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功能：選擇角色起始位置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讀取完成後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根據地圖資料顯示地圖，需按照圖標顯示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一開始只會顯示起始地點的房間，門後的房間不會顯示。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每輪結束時，當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角色停在門上且場上沒有怪物時，後方房間開啟。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地圖下方提示玩家選擇起始位置，依照新增角色的順序選擇位置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其指令由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</a:rPr>
              <a:t>wasd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四個字元組合而成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w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（上）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（左）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（下）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（右）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若輸入只有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則表示原地不動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77" y="3258807"/>
            <a:ext cx="996196" cy="25429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30107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規格：地圖顯示圖標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45234"/>
              </p:ext>
            </p:extLst>
          </p:nvPr>
        </p:nvGraphicFramePr>
        <p:xfrm>
          <a:off x="331902" y="1308874"/>
          <a:ext cx="10800000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62747689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A, B, C, D, …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依照加入順序給予對應代號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a, b, c, d,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依照地圖讀取順序給予對應代號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地圖顯示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1, 2, 3,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牆壁用空白顯示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_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現在選擇之起始位置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10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功能：進行遊戲（每輪流程）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125107"/>
              </p:ext>
            </p:extLst>
          </p:nvPr>
        </p:nvGraphicFramePr>
        <p:xfrm>
          <a:off x="431800" y="1581150"/>
          <a:ext cx="1080000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096624644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299441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步驟名稱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步驟簡述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1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角色出兩張手牌並決定敏捷值或長休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特殊動作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1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怪物準備階段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為所有怪物種類翻一張行動卡，並依照角色與怪物的敏捷值決定所有人行動的先後順序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動作執行階段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依照敏捷值由小的開始先動作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5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回合結算階段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所有人執行完動作後進行結束計算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65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345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螢幕顯示當前為第幾回合，並提示玩家輸入角色動作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玩家使用以下指令輸入角色動作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長休代碼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程式根據指令將執行結果顯示於螢幕上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回到步驟二，直到所有角色都輸入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</a:t>
            </a:r>
          </a:p>
          <a:p>
            <a:pPr marL="276225" lvl="1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82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預計要實作的物件</a:t>
            </a:r>
          </a:p>
        </p:txBody>
      </p:sp>
    </p:spTree>
    <p:extLst>
      <p:ext uri="{BB962C8B-B14F-4D97-AF65-F5344CB8AC3E}">
        <p14:creationId xmlns:p14="http://schemas.microsoft.com/office/powerpoint/2010/main" val="3039370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32000" y="1581912"/>
            <a:ext cx="1134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當角色輸入他們要打的牌時，以第一張的敏捷值作為該角色本輪的敏捷值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長休代碼為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(-1)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可檢查手牌與棄牌堆的數量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208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規格：玩家可輸入指令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12525"/>
              </p:ext>
            </p:extLst>
          </p:nvPr>
        </p:nvGraphicFramePr>
        <p:xfrm>
          <a:off x="331416" y="1308874"/>
          <a:ext cx="10800000" cy="17373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13890978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27380495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59714647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749760422"/>
                    </a:ext>
                  </a:extLst>
                </a:gridCol>
              </a:tblGrid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選擇指令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498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長休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5246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選擇卡片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0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007949"/>
                  </a:ext>
                </a:extLst>
              </a:tr>
              <a:tr h="56548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檢查卡堆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hand: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2…; discard: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1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39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當所有角色輸入完成後，幫每一種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已出現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怪物隨機抽一張行動卡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所有怪物選擇完行動卡後，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輸出所有角色和怪物的動作，並依照敏捷值排序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：角色代號 敏捷值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：怪物名稱 敏捷值 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2…</a:t>
            </a:r>
          </a:p>
        </p:txBody>
      </p:sp>
    </p:spTree>
    <p:extLst>
      <p:ext uri="{BB962C8B-B14F-4D97-AF65-F5344CB8AC3E}">
        <p14:creationId xmlns:p14="http://schemas.microsoft.com/office/powerpoint/2010/main" val="411875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規格：敏捷值排序優先權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195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規格：技能執行格式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33223"/>
              </p:ext>
            </p:extLst>
          </p:nvPr>
        </p:nvGraphicFramePr>
        <p:xfrm>
          <a:off x="331416" y="1308874"/>
          <a:ext cx="10800000" cy="2392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用於角色或怪物移動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分成遠程攻擊和近戰攻擊，取決於後面有沒有跟著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range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(range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調整值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3 range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給予施放者本身回復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點血量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給予施放者本身本回合減少受到攻擊傷害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287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依序執行其動作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，並依照動作輸出對應格式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若角色死亡後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需要額外顯示死亡資訊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目標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 is killed!!</a:t>
            </a:r>
            <a:endParaRPr lang="en-US" altLang="zh-TW" sz="3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1416" y="5704645"/>
            <a:ext cx="113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為了檢查方便，每隻怪物動作完後皆需要用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等待，</a:t>
            </a:r>
            <a:b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</a:t>
            </a:r>
            <a:r>
              <a:rPr lang="en-US" altLang="zh-TW" sz="2400" dirty="0" err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的項目在遊戲規格表中有標註</a:t>
            </a:r>
          </a:p>
        </p:txBody>
      </p:sp>
    </p:spTree>
    <p:extLst>
      <p:ext uri="{BB962C8B-B14F-4D97-AF65-F5344CB8AC3E}">
        <p14:creationId xmlns:p14="http://schemas.microsoft.com/office/powerpoint/2010/main" val="815748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167154"/>
              </p:ext>
            </p:extLst>
          </p:nvPr>
        </p:nvGraphicFramePr>
        <p:xfrm>
          <a:off x="331416" y="1308874"/>
          <a:ext cx="10800000" cy="3850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依照地圖輸出格式更新最終地點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敘述前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輸出該攻擊鎖定的目標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lock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鎖定目標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in distance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距離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lock A in distance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49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攻擊輸出其造成傷害與目標的剩餘血量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damage,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remain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剩餘血量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attack A 10 damage, A shield 1, A remain 20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88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規格：怪物移動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移動敘述會有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一串移動方向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，表示這移動為往上、往左、往左總共三步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若在移動的過程中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撞到障礙物或敵人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停在目前的格子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，例如在第二步往左的時候撞到障礙物，則會此移動只有執行往上的動作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最後一步的位置不是空的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有障礙物、牆壁、怪物或角色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，也視為移動失敗，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需停在上一格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46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規格：怪物移動範例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移動範例：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move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waw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76" y="1581912"/>
            <a:ext cx="3837640" cy="2266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77" y="3897012"/>
            <a:ext cx="3891692" cy="2236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634" y="1581912"/>
            <a:ext cx="3878179" cy="22465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397" y="3897012"/>
            <a:ext cx="3841019" cy="2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規格：怪物攻擊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攻擊前會鎖定攻擊目標，依照攻擊敘述分成遠程與近戰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近戰攻擊鎖定規則：身邊的敵人，若有多個敵人，則會選擇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遠程攻擊鎖定規則：射程內最近且有視野的敵人；射程判斷依據為怪物到該目標的格數。若有一樣近的敵人，則會選擇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視野：使用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線性插值法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來判斷是否有視野，若穿過的格子中有牆壁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不含障礙物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，則表示沒有視野，反之為有視野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565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476401053"/>
              </p:ext>
            </p:extLst>
          </p:nvPr>
        </p:nvGraphicFramePr>
        <p:xfrm>
          <a:off x="2509369" y="1308874"/>
          <a:ext cx="6984093" cy="430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4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規格：視野與距離範例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視野範例：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紅色格子中若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則沒有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只要是遠程攻擊皆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需要判斷有無視野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不論是怪物或角色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4374119" y="1415080"/>
            <a:ext cx="7263134" cy="4787677"/>
            <a:chOff x="4374119" y="1415080"/>
            <a:chExt cx="7263134" cy="47876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119" y="4234143"/>
              <a:ext cx="3716022" cy="194912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089" y="1415080"/>
              <a:ext cx="4560164" cy="205639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4119" y="1415080"/>
              <a:ext cx="2609142" cy="260914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014" y="3582364"/>
              <a:ext cx="3298445" cy="262039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600574" y="3438470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07672" y="1766691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751097" y="1934559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59767" y="4006183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0600" y="2719651"/>
              <a:ext cx="597113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66363" y="5529526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38674" y="5529525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72197" y="4609210"/>
              <a:ext cx="561975" cy="3712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H="1">
              <a:off x="4850839" y="1919118"/>
              <a:ext cx="1632740" cy="16292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7680960" y="2064126"/>
              <a:ext cx="3332097" cy="8111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8920480" y="4186576"/>
              <a:ext cx="2220274" cy="146746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H="1">
              <a:off x="4919662" y="4794821"/>
              <a:ext cx="2652078" cy="846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079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3"/>
            <a:ext cx="10800000" cy="5329571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現在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輪到的角色代號與其出的卡片編號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角色代號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’s turn: card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A’s turn: card 0 2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第一個要執行的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與要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執行部分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執行部分分為上半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(u)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和下半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(d)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第二個要執行的動作將自動選擇，不用額外輸入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卡片部分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2u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若本輪為長休，則改為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欲移除的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，該牌需要在棄牌堆中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113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4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 startAt="3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長休，則執行以下步驟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endParaRPr lang="en-US" altLang="zh-TW" sz="24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移除</a:t>
            </a:r>
            <a:r>
              <a:rPr lang="zh-TW" alt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輸入的牌</a:t>
            </a:r>
            <a:r>
              <a:rPr lang="zh-TW" altLang="en-US" sz="2400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並</a:t>
            </a:r>
            <a:r>
              <a:rPr lang="zh-TW" altLang="en-US" sz="24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將棄牌堆</a:t>
            </a:r>
            <a:r>
              <a:rPr lang="zh-TW" alt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剩下的牌加回手牌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4060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12478"/>
              </p:ext>
            </p:extLst>
          </p:nvPr>
        </p:nvGraphicFramePr>
        <p:xfrm>
          <a:off x="331904" y="1308874"/>
          <a:ext cx="11671042" cy="43103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2587">
                  <a:extLst>
                    <a:ext uri="{9D8B030D-6E8A-4147-A177-3AD203B41FA5}">
                      <a16:colId xmlns:a16="http://schemas.microsoft.com/office/drawing/2014/main" val="3157639433"/>
                    </a:ext>
                  </a:extLst>
                </a:gridCol>
                <a:gridCol w="3695830">
                  <a:extLst>
                    <a:ext uri="{9D8B030D-6E8A-4147-A177-3AD203B41FA5}">
                      <a16:colId xmlns:a16="http://schemas.microsoft.com/office/drawing/2014/main" val="1621667897"/>
                    </a:ext>
                  </a:extLst>
                </a:gridCol>
                <a:gridCol w="1556139">
                  <a:extLst>
                    <a:ext uri="{9D8B030D-6E8A-4147-A177-3AD203B41FA5}">
                      <a16:colId xmlns:a16="http://schemas.microsoft.com/office/drawing/2014/main" val="2491785551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3410254798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4229384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額外輸入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輸入一串移動指令，其指令由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四個字元組合而成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（上）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（左）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（下）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（右）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wass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更新後的地圖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6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88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輸入要攻擊的目標，如果在範圍內則計算傷害，若不在則重新選擇，輸入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則表示放棄攻擊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放棄攻擊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攻擊目標之代號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attack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傷害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damage,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shield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護甲值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remain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剩餘血量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 attack a 3 damage, a shield 1, a remain 12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hp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052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顯示現在所有存活單位（敵我雙方）的現在血量與本回合護甲值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單位名稱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現有血量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shield: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10, shield: 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80584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126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規格：角色動作補充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若角色動作是移動，玩家可以透過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）下（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）左（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）右（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輸入一串移動指令，例如：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wwa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為往上往上往左三步。若移動不合法，會在螢幕提示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“error move!!!”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若角色動作是攻擊，玩家可以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輸入攻擊目標之代號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來放棄攻擊。若攻擊不合法，會在螢幕提示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"error target!!!"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1860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功能：單位死亡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在發生以下情況時，需要顯示以下對應訊息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若有發生目標被擊殺之行為，需顯示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若有角色在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角色準備階段時無法執行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以外的動作時，需顯示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當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有單位死亡時，該死亡單位要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移出地圖，並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顯示更新後的地圖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5646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功能：回合結算階段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以下兩個條件皆達成時，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將門設定為已開啟，並載入下一房間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有角色站在門上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當前畫面已經沒有怪物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若還沒達成結束條件，則進行下一輪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若怪物的行動卡有重洗標誌，則將該怪物的行動卡從棄牌堆移回牌庫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701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功能：結束遊戲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在所有人執行完動作後，以下任一條件達成會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敵方怪物全部死亡且所有門皆已開啟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所有角色都已死亡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結束遊戲時需根據上面條件其一顯示對應訊息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win~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win~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回到決定是否要開始遊戲的步驟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重新選擇是否要開始遊戲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86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期末</a:t>
            </a:r>
            <a:r>
              <a:rPr lang="en-US" altLang="zh-TW" dirty="0">
                <a:latin typeface="Arial" panose="020B0604020202020204" pitchFamily="34" charset="0"/>
              </a:rPr>
              <a:t>Project</a:t>
            </a:r>
            <a:r>
              <a:rPr lang="zh-TW" altLang="en-US" dirty="0">
                <a:latin typeface="Arial" panose="020B0604020202020204" pitchFamily="34" charset="0"/>
              </a:rPr>
              <a:t>預計評分項目</a:t>
            </a:r>
          </a:p>
        </p:txBody>
      </p:sp>
    </p:spTree>
    <p:extLst>
      <p:ext uri="{BB962C8B-B14F-4D97-AF65-F5344CB8AC3E}">
        <p14:creationId xmlns:p14="http://schemas.microsoft.com/office/powerpoint/2010/main" val="109949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67715"/>
              </p:ext>
            </p:extLst>
          </p:nvPr>
        </p:nvGraphicFramePr>
        <p:xfrm>
          <a:off x="331416" y="1161918"/>
          <a:ext cx="10726614" cy="38073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角色與怪物讀取正確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地圖檔案讀取正確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流程運作正常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遊戲流程正確（地圖讀取→打牌→動作）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7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能選擇打出哪兩張牌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能正確判斷結束時機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能於正確時間點結束遊戲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能使用移動功能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可以移動到鄰近格子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能使用攻擊功能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8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能夠造成傷害並能顯示擊殺目標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能使用長休功能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能正確使用長休功能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8084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38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491" y="1428058"/>
            <a:ext cx="7161256" cy="45089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11CC8-520D-9542-8B19-120431C4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4161265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遊戲玩家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使用技能牌在遊戲中行動並殺死怪物以取得勝利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遊戲開始時會通過初始資料文件未遊戲注入設定好的角色訊息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91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1416" y="0"/>
            <a:ext cx="11340000" cy="986602"/>
          </a:xfrm>
        </p:spPr>
        <p:txBody>
          <a:bodyPr/>
          <a:lstStyle/>
          <a:p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評分項目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進階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53603"/>
              </p:ext>
            </p:extLst>
          </p:nvPr>
        </p:nvGraphicFramePr>
        <p:xfrm>
          <a:off x="405307" y="815573"/>
          <a:ext cx="10726614" cy="59224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地圖顯示正確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包含門後區域不顯示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與開啟後顯示門後區域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72252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能選擇新增角色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於遊戲開始時能選擇使用何種角色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能選擇起始手牌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於遊戲開始時能選擇攜帶哪些手牌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能正確執行護甲減傷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回血功能正確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能正確執行回血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29876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攻擊傷害計算正確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傷害計算正確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802476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遠程攻擊範圍計算正確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能判斷目標是否在</a:t>
                      </a: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range</a:t>
                      </a:r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內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敏捷值排序正確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所有怪物和角色的先後順序正確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地圖物件功能正確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障礙物和門的功能正確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敵人鎖定目標正確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敵人能鎖定正確目標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敵人動作操作正確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敵人能針對該目標進行正確操作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6905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能重新讀取地圖遊玩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能重複讀取地圖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66463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視野判斷正確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能判斷遠程攻擊是否可以攻擊到目標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12821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20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若增加功能或有</a:t>
            </a:r>
            <a:r>
              <a:rPr lang="en-US" altLang="zh-TW" sz="2400" dirty="0">
                <a:solidFill>
                  <a:schemeClr val="bg1"/>
                </a:solidFill>
              </a:rPr>
              <a:t>GUI</a:t>
            </a:r>
            <a:r>
              <a:rPr lang="zh-TW" altLang="en-US" sz="2400" dirty="0">
                <a:solidFill>
                  <a:schemeClr val="bg1"/>
                </a:solidFill>
              </a:rPr>
              <a:t>需要提供使用手冊或說明文件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49773"/>
              </p:ext>
            </p:extLst>
          </p:nvPr>
        </p:nvGraphicFramePr>
        <p:xfrm>
          <a:off x="331416" y="1161917"/>
          <a:ext cx="11651034" cy="4435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3759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6905625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226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154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功能正常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5%</a:t>
                      </a:r>
                      <a:endParaRPr lang="zh-TW" altLang="en-US" sz="2000" u="none" strike="noStrike" kern="1200" baseline="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的模式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887949126"/>
                  </a:ext>
                </a:extLst>
              </a:tr>
              <a:tr h="4890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5~15%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實作圖形介面，可以使用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C++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的框架或程式庫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(QT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Unreal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GLUT…)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不受限於題目要求的指令與輸出，但要能正確執行對應功能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設計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時需考慮操作方便性，若因顯示等問題導致無法辨識某功能是否完成，</a:t>
                      </a:r>
                      <a:r>
                        <a:rPr lang="zh-TW" altLang="en-US" sz="2000" baseline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將視為該功能未完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103502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增加原本遊戲有的功能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每項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包含但不限於：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元素產生與衰退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攻擊牌組設定與實作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負面與正面狀態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00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作業繳交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繳交項目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整個專案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五分鐘以內的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影片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小組互評表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（繳交截止時間：</a:t>
            </a:r>
            <a:r>
              <a:rPr lang="en-US" altLang="zh-CN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若有加分項目則須附上使用手冊或說明文件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繳交至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FTP:</a:t>
            </a:r>
          </a:p>
          <a:p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繳交名稱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「學號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1_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學號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2_ver#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」 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# = 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版本編號</a:t>
            </a:r>
          </a:p>
          <a:p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216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0DD30-3757-4A14-A8D0-966D6C5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FTP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FE7D76-63C9-4692-9286-9C8016D5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位址：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ftp://140.118.127.125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帳號：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2019SOOP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密碼：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108SOOP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資料夾：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GameProgramming2019</a:t>
            </a:r>
            <a:r>
              <a:rPr lang="en-US" altLang="zh-TW" dirty="0"/>
              <a:t>/</a:t>
            </a:r>
            <a:r>
              <a:rPr lang="en-US" altLang="zh-TW" dirty="0" err="1"/>
              <a:t>FinalProject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BA183-2D99-4B51-B0EF-C2B5F2AD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33A387-0A6A-4CC0-BB14-A596A72F4F3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02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評分方式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助教評分</a:t>
            </a:r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根據繳交的檔案檢查各評分項目的完成程度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基本與進階項目沒有部份給分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小組互評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繳交時間截止後一天內會在 </a:t>
            </a:r>
            <a:r>
              <a:rPr lang="en-US" altLang="zh-CN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moodle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公佈各組繳交的 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影片和小組互評表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評分截止時間：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請簡述你的小組在專題過程中遇到的困難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解決辦法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小組配合方案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討論記錄等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請根據影片選出你覺得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最好的三組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進行評價，按要求填寫評分表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未進行小組互評的組別專題分數 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扣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20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</a:t>
            </a:r>
            <a:endParaRPr lang="en-US" altLang="zh-CN" sz="2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534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僅供參考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Gloomhaven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資料載入、遊戲初始化、遊戲功能實作。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資訊、角色操作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 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資訊、怪物操作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角色資料庫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怪物資料庫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角色技能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四個技能敘述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Point2d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座標格式</a:t>
            </a:r>
          </a:p>
        </p:txBody>
      </p:sp>
    </p:spTree>
    <p:extLst>
      <p:ext uri="{BB962C8B-B14F-4D97-AF65-F5344CB8AC3E}">
        <p14:creationId xmlns:p14="http://schemas.microsoft.com/office/powerpoint/2010/main" val="1192124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1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角色卡牌由上半部行動，下半部行動和中間的敏捷值三個部分組成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每個角色都擁有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若干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張卡牌，角色的行動由卡牌決定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卡牌技能後面的數字代表該技能的數值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指對目標造成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點傷害，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move 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代表角色可</a:t>
            </a:r>
            <a:r>
              <a:rPr lang="zh-TW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至多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移動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步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6">
            <a:extLst>
              <a:ext uri="{FF2B5EF4-FFF2-40B4-BE49-F238E27FC236}">
                <a16:creationId xmlns:a16="http://schemas.microsoft.com/office/drawing/2014/main" id="{C6F53A58-44DB-A240-A981-CA626F66E157}"/>
              </a:ext>
            </a:extLst>
          </p:cNvPr>
          <p:cNvGrpSpPr/>
          <p:nvPr/>
        </p:nvGrpSpPr>
        <p:grpSpPr>
          <a:xfrm>
            <a:off x="8662084" y="1528340"/>
            <a:ext cx="2698468" cy="3801320"/>
            <a:chOff x="7752127" y="3250830"/>
            <a:chExt cx="2102273" cy="2961463"/>
          </a:xfrm>
        </p:grpSpPr>
        <p:pic>
          <p:nvPicPr>
            <p:cNvPr id="5" name="圖片 7">
              <a:extLst>
                <a:ext uri="{FF2B5EF4-FFF2-40B4-BE49-F238E27FC236}">
                  <a16:creationId xmlns:a16="http://schemas.microsoft.com/office/drawing/2014/main" id="{1B05EAB5-2CD9-EA47-A172-972F6B0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6" name="圖片 8">
              <a:extLst>
                <a:ext uri="{FF2B5EF4-FFF2-40B4-BE49-F238E27FC236}">
                  <a16:creationId xmlns:a16="http://schemas.microsoft.com/office/drawing/2014/main" id="{03132B60-AB19-1A46-AC1C-21B3E969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0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5975"/>
              </p:ext>
            </p:extLst>
          </p:nvPr>
        </p:nvGraphicFramePr>
        <p:xfrm>
          <a:off x="331416" y="3871321"/>
          <a:ext cx="10800000" cy="18542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0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起始手牌數量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每場遊戲能帶的手牌張數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行動卡總表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該角色的所有能選手牌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CAB7548-D6B6-7749-9819-F78FFFE1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起始手牌數量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行動卡總表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4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5" id="{936B5EC3-0495-44A1-9CBF-33FAD2F4EE19}" vid="{00CE0F11-B506-439D-9E9D-A227300AB7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0E3B5D8-DD83-4EF2-AEF0-4271FA448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293F8-77ED-4308-9510-42C4916053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87D03-0FFE-462E-89DC-A8D6A4191F45}">
  <ds:schemaRefs>
    <ds:schemaRef ds:uri="fb0879af-3eba-417a-a55a-ffe6dcd6ca77"/>
    <ds:schemaRef ds:uri="http://schemas.microsoft.com/office/2006/documentManagement/types"/>
    <ds:schemaRef ds:uri="http://purl.org/dc/elements/1.1/"/>
    <ds:schemaRef ds:uri="6dc4bcd6-49db-4c07-9060-8acfc67cef9f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5399</Words>
  <Application>Microsoft Office PowerPoint</Application>
  <PresentationFormat>寬螢幕</PresentationFormat>
  <Paragraphs>663</Paragraphs>
  <Slides>76</Slides>
  <Notes>2</Notes>
  <HiddenSlides>0</HiddenSlides>
  <MMClips>2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8" baseType="lpstr">
      <vt:lpstr>等线</vt:lpstr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Rockwell</vt:lpstr>
      <vt:lpstr>Times New Roman</vt:lpstr>
      <vt:lpstr>Office Theme</vt:lpstr>
      <vt:lpstr>Image</vt:lpstr>
      <vt:lpstr>期末Project Gloomhaven 實作</vt:lpstr>
      <vt:lpstr>Outline</vt:lpstr>
      <vt:lpstr>序</vt:lpstr>
      <vt:lpstr>序</vt:lpstr>
      <vt:lpstr>所有物件</vt:lpstr>
      <vt:lpstr>所有物件</vt:lpstr>
      <vt:lpstr>角色——介紹</vt:lpstr>
      <vt:lpstr>角色——卡牌</vt:lpstr>
      <vt:lpstr>角色——欄位</vt:lpstr>
      <vt:lpstr>怪物——介紹</vt:lpstr>
      <vt:lpstr>怪物——卡牌</vt:lpstr>
      <vt:lpstr>怪物——欄位</vt:lpstr>
      <vt:lpstr>地圖——介紹</vt:lpstr>
      <vt:lpstr>地圖——欄位</vt:lpstr>
      <vt:lpstr>遊戲流程</vt:lpstr>
      <vt:lpstr>遊戲流程</vt:lpstr>
      <vt:lpstr>每輪流程</vt:lpstr>
      <vt:lpstr>每輪流程(角色準備階段)</vt:lpstr>
      <vt:lpstr>每輪流程(角色準備階段)</vt:lpstr>
      <vt:lpstr>每輪流程</vt:lpstr>
      <vt:lpstr>每輪流程(怪物準備階段)</vt:lpstr>
      <vt:lpstr>每輪流程</vt:lpstr>
      <vt:lpstr>每輪流程(怪物準備階段)</vt:lpstr>
      <vt:lpstr>每輪流程(動作執行階段)</vt:lpstr>
      <vt:lpstr>每輪流程(動作執行階段)-角色</vt:lpstr>
      <vt:lpstr>每輪流程(動作執行階段)-角色</vt:lpstr>
      <vt:lpstr>每輪流程(動作執行階段)-怪物</vt:lpstr>
      <vt:lpstr>每輪流程</vt:lpstr>
      <vt:lpstr>每輪流程(回合結算階段)</vt:lpstr>
      <vt:lpstr>操作範例</vt:lpstr>
      <vt:lpstr>功能敘述與規格</vt:lpstr>
      <vt:lpstr>功能：遊戲流程</vt:lpstr>
      <vt:lpstr>功能：開始新的遊戲</vt:lpstr>
      <vt:lpstr>規格：角色資料格式</vt:lpstr>
      <vt:lpstr>規格：角色資料範例(character1.txt)</vt:lpstr>
      <vt:lpstr>規格：怪物資料格式</vt:lpstr>
      <vt:lpstr>規格：怪物資料範例(monster1.txt)</vt:lpstr>
      <vt:lpstr>規格：DEBUG_MODE</vt:lpstr>
      <vt:lpstr>功能：決定是否要開始遊戲</vt:lpstr>
      <vt:lpstr>功能：決定出場角色與要攜帶技能卡</vt:lpstr>
      <vt:lpstr>功能：決定劇本(地圖)</vt:lpstr>
      <vt:lpstr>規格：地圖資料格式</vt:lpstr>
      <vt:lpstr>規格：地圖資料圖標</vt:lpstr>
      <vt:lpstr>規格：地圖怪物資訊</vt:lpstr>
      <vt:lpstr>規格：地圖資料範例(map1.txt)</vt:lpstr>
      <vt:lpstr>功能：選擇角色起始位置</vt:lpstr>
      <vt:lpstr>規格：地圖顯示圖標</vt:lpstr>
      <vt:lpstr>功能：進行遊戲（每輪流程）</vt:lpstr>
      <vt:lpstr>功能：進行遊戲-玩家準備階段</vt:lpstr>
      <vt:lpstr>功能：進行遊戲-玩家準備階段</vt:lpstr>
      <vt:lpstr>規格：玩家可輸入指令</vt:lpstr>
      <vt:lpstr>功能：遊戲進行-怪物準備階段</vt:lpstr>
      <vt:lpstr>規格：敏捷值排序優先權</vt:lpstr>
      <vt:lpstr>規格：技能執行格式</vt:lpstr>
      <vt:lpstr>功能：遊戲進行-動作執行階段(怪物部份)</vt:lpstr>
      <vt:lpstr>規格：怪物動作輸出格式</vt:lpstr>
      <vt:lpstr>規格：怪物移動</vt:lpstr>
      <vt:lpstr>規格：怪物移動範例</vt:lpstr>
      <vt:lpstr>規格：怪物攻擊</vt:lpstr>
      <vt:lpstr>規格：視野與距離範例</vt:lpstr>
      <vt:lpstr>功能：遊戲進行-動作執行階段(角色部份)</vt:lpstr>
      <vt:lpstr>功能：遊戲進行-動作執行階段(角色部份)</vt:lpstr>
      <vt:lpstr>規格：角色動作輸出格式</vt:lpstr>
      <vt:lpstr>規格：角色動作補充</vt:lpstr>
      <vt:lpstr>功能：單位死亡</vt:lpstr>
      <vt:lpstr>功能：回合結算階段</vt:lpstr>
      <vt:lpstr>功能：結束遊戲</vt:lpstr>
      <vt:lpstr>評分項目</vt:lpstr>
      <vt:lpstr>評分項目(基本)</vt:lpstr>
      <vt:lpstr>評分項目(進階)</vt:lpstr>
      <vt:lpstr>評分項目(加分)</vt:lpstr>
      <vt:lpstr>作業繳交</vt:lpstr>
      <vt:lpstr>FTP資訊</vt:lpstr>
      <vt:lpstr>評分方式</vt:lpstr>
      <vt:lpstr>Class實作(僅供參考)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2018-07-29T14:34:57Z</dcterms:created>
  <dcterms:modified xsi:type="dcterms:W3CDTF">2020-05-06T07:04:22Z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